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2" r:id="rId4"/>
    <p:sldId id="267" r:id="rId5"/>
    <p:sldId id="266" r:id="rId6"/>
    <p:sldId id="265" r:id="rId7"/>
    <p:sldId id="279" r:id="rId8"/>
    <p:sldId id="264" r:id="rId9"/>
    <p:sldId id="278" r:id="rId10"/>
    <p:sldId id="268" r:id="rId11"/>
    <p:sldId id="263" r:id="rId12"/>
    <p:sldId id="271" r:id="rId13"/>
    <p:sldId id="270" r:id="rId14"/>
    <p:sldId id="283" r:id="rId15"/>
    <p:sldId id="277" r:id="rId16"/>
    <p:sldId id="269" r:id="rId17"/>
    <p:sldId id="276" r:id="rId18"/>
    <p:sldId id="282" r:id="rId19"/>
    <p:sldId id="275" r:id="rId20"/>
    <p:sldId id="284" r:id="rId21"/>
    <p:sldId id="261" r:id="rId22"/>
    <p:sldId id="259" r:id="rId23"/>
    <p:sldId id="258" r:id="rId24"/>
    <p:sldId id="274" r:id="rId25"/>
    <p:sldId id="272" r:id="rId26"/>
    <p:sldId id="273" r:id="rId27"/>
    <p:sldId id="285" r:id="rId2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uhlý trojuho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ľná form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Voľná form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Voľná form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ovná spojnic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dátum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Výlož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Výlož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Voľná form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ľná form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avouhlý trojuho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Rovná spojnic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ýlož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Výlož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ľná form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Voľná form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ravouhlý trojuho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Rovná spojnic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nadpi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0" name="Zástupný symbol tex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9FAFC1B-563D-4245-9E5B-C53E8C7EB01C}" type="datetimeFigureOut">
              <a:rPr lang="sk-SK" smtClean="0"/>
              <a:pPr/>
              <a:t>15. 5. 2020</a:t>
            </a:fld>
            <a:endParaRPr lang="sk-SK"/>
          </a:p>
        </p:txBody>
      </p:sp>
      <p:sp>
        <p:nvSpPr>
          <p:cNvPr id="22" name="Zástupný symbol päty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630820A-66F5-414A-8578-AF4C39C9DBD0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rvezeny.sk/gregorova-2/" TargetMode="External"/><Relationship Id="rId3" Type="http://schemas.openxmlformats.org/officeDocument/2006/relationships/hyperlink" Target="http://www.jozefmurgas.sk/jozef-gregor-tajovsky-zivotopis" TargetMode="External"/><Relationship Id="rId7" Type="http://schemas.openxmlformats.org/officeDocument/2006/relationships/hyperlink" Target="https://zlatyfond.sme.sk/dielo/72/Tajovsky_Rodny-dom/1" TargetMode="External"/><Relationship Id="rId2" Type="http://schemas.openxmlformats.org/officeDocument/2006/relationships/hyperlink" Target="https://blog.martinus.sk/2010/07/jozef-gregor-tajovsky-%E2%80%93-tupitel-narod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k.wikipedia.org/wiki/Jozef_Gregor_Tajovsk%C3%BD" TargetMode="External"/><Relationship Id="rId5" Type="http://schemas.openxmlformats.org/officeDocument/2006/relationships/hyperlink" Target="https://www.obectajov.sk/pamatny-dom-tajovskeho/" TargetMode="External"/><Relationship Id="rId4" Type="http://schemas.openxmlformats.org/officeDocument/2006/relationships/hyperlink" Target="https://www.litcentrum.sk/autor/jozef-gregor-tajovsky/zivotopis-autor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rvezeny.sk/gregorova-2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 smtClean="0"/>
              <a:t>Jozef Gregor </a:t>
            </a:r>
            <a:r>
              <a:rPr lang="sk-SK" dirty="0" err="1" smtClean="0"/>
              <a:t>Tajovský</a:t>
            </a:r>
            <a:endParaRPr lang="sk-SK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k-SK" dirty="0" smtClean="0"/>
              <a:t>18.10.1874 – 20.5.1940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Rodina</a:t>
            </a:r>
            <a:endParaRPr lang="sk-SK" dirty="0"/>
          </a:p>
        </p:txBody>
      </p:sp>
      <p:pic>
        <p:nvPicPr>
          <p:cNvPr id="26626" name="Picture 2" descr="http://prvezeny.sk/wp-content/uploads/2019/05/gregorova-rodinne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7620000" cy="5362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Dcéra Dagmar Gregorová</a:t>
            </a:r>
          </a:p>
          <a:p>
            <a:pPr marL="109728" indent="0">
              <a:buNone/>
            </a:pPr>
            <a:r>
              <a:rPr lang="sk-SK" dirty="0"/>
              <a:t> </a:t>
            </a:r>
            <a:r>
              <a:rPr lang="sk-SK" dirty="0" smtClean="0"/>
              <a:t>  </a:t>
            </a:r>
            <a:r>
              <a:rPr lang="sk-SK" dirty="0" err="1" smtClean="0"/>
              <a:t>Prášilová</a:t>
            </a:r>
            <a:endParaRPr lang="sk-SK" dirty="0" smtClean="0"/>
          </a:p>
          <a:p>
            <a:pPr>
              <a:buNone/>
            </a:pPr>
            <a:r>
              <a:rPr lang="sk-SK" dirty="0" smtClean="0"/>
              <a:t>   (1916 - 2004)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Rodina </a:t>
            </a:r>
            <a:endParaRPr lang="sk-SK" dirty="0"/>
          </a:p>
        </p:txBody>
      </p:sp>
      <p:pic>
        <p:nvPicPr>
          <p:cNvPr id="3074" name="Picture 2" descr="Výsledok vyhľadávania obrázkov pre dopyt gregorová  lilgová ha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837306" cy="5256584"/>
          </a:xfrm>
          <a:prstGeom prst="rect">
            <a:avLst/>
          </a:prstGeom>
          <a:noFill/>
        </p:spPr>
      </p:pic>
      <p:pic>
        <p:nvPicPr>
          <p:cNvPr id="3076" name="Picture 4" descr="http://prvezeny.sk/wp-content/uploads/2019/05/gregorova-rodinne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098" y="3212976"/>
            <a:ext cx="4782621" cy="3258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R. 1915 - povolaný k vojsku a odvelený na ruský front, kde prebehol do ruského zajatia. </a:t>
            </a:r>
          </a:p>
          <a:p>
            <a:r>
              <a:rPr lang="sk-SK" dirty="0" smtClean="0"/>
              <a:t>V </a:t>
            </a:r>
            <a:r>
              <a:rPr lang="sk-SK" dirty="0" err="1" smtClean="0"/>
              <a:t>Bobrujsku</a:t>
            </a:r>
            <a:r>
              <a:rPr lang="sk-SK" dirty="0" smtClean="0"/>
              <a:t> roku 1917 vstúpil do česko-slovenských légií, bojoval s nimi proti nastupujúcej moci sovietov.</a:t>
            </a:r>
          </a:p>
          <a:p>
            <a:r>
              <a:rPr lang="sk-SK" dirty="0" smtClean="0"/>
              <a:t>Redaktorom česko-slovenských Hlasov v Kyjeve.</a:t>
            </a:r>
          </a:p>
          <a:p>
            <a:r>
              <a:rPr lang="sk-SK" dirty="0" smtClean="0"/>
              <a:t>Od roku 1919 redigoval časopis Slovenské hlasy, po vojne sa vrátil na Slovensko (1920).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1. svetová vojna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Československé légie</a:t>
            </a:r>
            <a:endParaRPr lang="sk-SK" dirty="0"/>
          </a:p>
        </p:txBody>
      </p:sp>
      <p:sp>
        <p:nvSpPr>
          <p:cNvPr id="28674" name="AutoShape 2" descr="Výsledok vyhľadávania obrázkov pre dopyt tajovský legioná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28676" name="AutoShape 4" descr="Výsledok vyhľadávania obrázkov pre dopyt tajovský legioná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28678" name="AutoShape 6" descr="Výsledok vyhľadávania obrázkov pre dopyt tajovský legioná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28680" name="AutoShape 8" descr="Výsledok vyhľadávania obrázkov pre dopyt tajovský legioná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28682" name="AutoShape 10" descr="Výsledok vyhľadávania obrázkov pre dopyt tajovský legioná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28684" name="Picture 12" descr="Súvisiaci obráz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2592288" cy="3208277"/>
          </a:xfrm>
          <a:prstGeom prst="rect">
            <a:avLst/>
          </a:prstGeom>
          <a:noFill/>
        </p:spPr>
      </p:pic>
      <p:pic>
        <p:nvPicPr>
          <p:cNvPr id="28686" name="Picture 14" descr="Súvisiaci obrázo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3832" y="1124744"/>
            <a:ext cx="5630168" cy="3487072"/>
          </a:xfrm>
          <a:prstGeom prst="rect">
            <a:avLst/>
          </a:prstGeom>
          <a:noFill/>
        </p:spPr>
      </p:pic>
      <p:pic>
        <p:nvPicPr>
          <p:cNvPr id="13314" name="Picture 2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356992"/>
            <a:ext cx="2431255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sk-SK" dirty="0" smtClean="0"/>
          </a:p>
          <a:p>
            <a:r>
              <a:rPr lang="sk-SK" dirty="0" smtClean="0"/>
              <a:t>Začínal básňami , ľúbostné verše s ponáškami na ľudové piesne mu vychádzali v Slovenských pohľadoch (r. 1897).</a:t>
            </a:r>
          </a:p>
          <a:p>
            <a:r>
              <a:rPr lang="sk-SK" dirty="0" smtClean="0"/>
              <a:t>Všimol si, že existuje spoločenské napätie, že z ľudu vyrastajú postavy odporujúce sociálnej nespravodlivosti. </a:t>
            </a:r>
          </a:p>
          <a:p>
            <a:r>
              <a:rPr lang="sk-SK" dirty="0" smtClean="0"/>
              <a:t>Vedel zachytiť realitu nielen pravdivo a kriticky, ale aj so zmyslom pre humorné situácie. </a:t>
            </a:r>
          </a:p>
          <a:p>
            <a:r>
              <a:rPr lang="sk-SK" dirty="0" smtClean="0"/>
              <a:t>Bol autorom úsmevných postojov, no aj autorom vážnych </a:t>
            </a:r>
            <a:r>
              <a:rPr lang="sk-SK" dirty="0" err="1" smtClean="0"/>
              <a:t>mravnospoločenských</a:t>
            </a:r>
            <a:r>
              <a:rPr lang="sk-SK" dirty="0" smtClean="0"/>
              <a:t> konfliktov.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Tvorba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Ak bol </a:t>
            </a:r>
            <a:r>
              <a:rPr lang="sk-SK" b="1" dirty="0" smtClean="0"/>
              <a:t>Kukučín </a:t>
            </a:r>
            <a:r>
              <a:rPr lang="sk-SK" dirty="0" smtClean="0"/>
              <a:t>spisovateľ láskavo kárajúci národ, tak </a:t>
            </a:r>
            <a:r>
              <a:rPr lang="sk-SK" b="1" dirty="0" err="1" smtClean="0"/>
              <a:t>Tajovský</a:t>
            </a:r>
            <a:r>
              <a:rPr lang="sk-SK" dirty="0" smtClean="0"/>
              <a:t> bol v očiach verejnosti pravý opak. Predsa len bol kritickejší a možno o niečo  presnejšie kreslil portrét slovenského ľudu aj s jeho neduhmi </a:t>
            </a:r>
            <a:r>
              <a:rPr lang="sk-SK" sz="2400" dirty="0" smtClean="0"/>
              <a:t>(zaostalosť, poverčivosť, konzervativizmus, alkoholizmus). </a:t>
            </a:r>
            <a:r>
              <a:rPr lang="sk-SK" dirty="0" smtClean="0"/>
              <a:t>A tak si od verejnosti vyslúžil nie veľmi lichotivú prezývku „</a:t>
            </a:r>
            <a:r>
              <a:rPr lang="sk-SK" dirty="0" err="1"/>
              <a:t>t</a:t>
            </a:r>
            <a:r>
              <a:rPr lang="sk-SK" dirty="0" err="1" smtClean="0"/>
              <a:t>upiteľ</a:t>
            </a:r>
            <a:r>
              <a:rPr lang="sk-SK" dirty="0" smtClean="0"/>
              <a:t> národa“.</a:t>
            </a:r>
          </a:p>
          <a:p>
            <a:r>
              <a:rPr lang="sk-SK" dirty="0" smtClean="0"/>
              <a:t>Za jeho kritickosť ho ostro napadol aj S. H. </a:t>
            </a:r>
            <a:r>
              <a:rPr lang="sk-SK" dirty="0" err="1" smtClean="0"/>
              <a:t>Vajanský</a:t>
            </a:r>
            <a:r>
              <a:rPr lang="sk-SK" dirty="0" smtClean="0"/>
              <a:t>.</a:t>
            </a:r>
          </a:p>
          <a:p>
            <a:endParaRPr lang="sk-SK" dirty="0" smtClean="0"/>
          </a:p>
          <a:p>
            <a:endParaRPr lang="sk-SK" dirty="0" smtClean="0"/>
          </a:p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Tvorba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Do konca</a:t>
            </a:r>
          </a:p>
          <a:p>
            <a:r>
              <a:rPr lang="sk-SK" dirty="0" err="1" smtClean="0"/>
              <a:t>Žliebky</a:t>
            </a:r>
            <a:endParaRPr lang="sk-SK" dirty="0" smtClean="0"/>
          </a:p>
          <a:p>
            <a:r>
              <a:rPr lang="sk-SK" dirty="0" smtClean="0"/>
              <a:t>Moja matka</a:t>
            </a:r>
          </a:p>
          <a:p>
            <a:r>
              <a:rPr lang="sk-SK" dirty="0" smtClean="0"/>
              <a:t>Prvé hodinky</a:t>
            </a:r>
          </a:p>
          <a:p>
            <a:r>
              <a:rPr lang="sk-SK" dirty="0" smtClean="0"/>
              <a:t>Do kúpeľa</a:t>
            </a:r>
          </a:p>
          <a:p>
            <a:r>
              <a:rPr lang="sk-SK" dirty="0" smtClean="0"/>
              <a:t>Otec včelár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 smtClean="0"/>
              <a:t>Autobiograficky ladené poviedky</a:t>
            </a:r>
            <a:endParaRPr lang="sk-SK" dirty="0"/>
          </a:p>
        </p:txBody>
      </p:sp>
      <p:pic>
        <p:nvPicPr>
          <p:cNvPr id="11266" name="Picture 2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340768"/>
            <a:ext cx="2016224" cy="2815338"/>
          </a:xfrm>
          <a:prstGeom prst="rect">
            <a:avLst/>
          </a:prstGeom>
          <a:noFill/>
        </p:spPr>
      </p:pic>
      <p:sp>
        <p:nvSpPr>
          <p:cNvPr id="11268" name="AutoShape 4" descr="Výsledok vyhľadávania obrázkov pre dopyt tajovský kni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11270" name="AutoShape 6" descr="Výsledok vyhľadávania obrázkov pre dopyt tajovský kni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11272" name="AutoShape 8" descr="Výsledok vyhľadávania obrázkov pre dopyt tajovský kni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11274" name="AutoShape 10" descr="Výsledok vyhľadávania obrázkov pre dopyt tajovský kni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11276" name="Picture 12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340768"/>
            <a:ext cx="1909986" cy="2864979"/>
          </a:xfrm>
          <a:prstGeom prst="rect">
            <a:avLst/>
          </a:prstGeom>
          <a:noFill/>
        </p:spPr>
      </p:pic>
      <p:pic>
        <p:nvPicPr>
          <p:cNvPr id="11278" name="Picture 14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645023"/>
            <a:ext cx="2016224" cy="3024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 smtClean="0"/>
              <a:t>Portréty biedneho slovenského ľudu:</a:t>
            </a:r>
          </a:p>
          <a:p>
            <a:r>
              <a:rPr lang="sk-SK" b="1" dirty="0" smtClean="0"/>
              <a:t>Mamka </a:t>
            </a:r>
            <a:r>
              <a:rPr lang="sk-SK" b="1" dirty="0" err="1" smtClean="0"/>
              <a:t>Pôstková</a:t>
            </a:r>
            <a:endParaRPr lang="sk-SK" b="1" dirty="0" smtClean="0"/>
          </a:p>
          <a:p>
            <a:r>
              <a:rPr lang="sk-SK" b="1" dirty="0" smtClean="0"/>
              <a:t>Horký chlieb</a:t>
            </a:r>
          </a:p>
          <a:p>
            <a:r>
              <a:rPr lang="sk-SK" b="1" dirty="0" smtClean="0"/>
              <a:t>Na chlieb</a:t>
            </a:r>
          </a:p>
          <a:p>
            <a:r>
              <a:rPr lang="sk-SK" b="1" dirty="0" smtClean="0"/>
              <a:t>Mišo</a:t>
            </a:r>
            <a:r>
              <a:rPr lang="sk-SK" dirty="0" smtClean="0"/>
              <a:t> </a:t>
            </a:r>
          </a:p>
          <a:p>
            <a:r>
              <a:rPr lang="sk-SK" dirty="0" smtClean="0"/>
              <a:t>Čo ich spája? Chýbajúci chlebík  a tragika začarovaného kruhu, kedy sa z dlhov človek po istej dobe ako obyčajný nádenník len ťažko vykrúti. </a:t>
            </a:r>
          </a:p>
          <a:p>
            <a:r>
              <a:rPr lang="sk-SK" dirty="0" smtClean="0"/>
              <a:t>A tiež pôvab mimoriadne citlivého </a:t>
            </a:r>
            <a:r>
              <a:rPr lang="sk-SK" dirty="0" err="1" smtClean="0"/>
              <a:t>Tajovského</a:t>
            </a:r>
            <a:r>
              <a:rPr lang="sk-SK" dirty="0" smtClean="0"/>
              <a:t> rozprávania. 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„Chlebové“ poviedky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39938" name="Picture 2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2571403" cy="3737562"/>
          </a:xfrm>
          <a:prstGeom prst="rect">
            <a:avLst/>
          </a:prstGeom>
          <a:noFill/>
        </p:spPr>
      </p:pic>
      <p:pic>
        <p:nvPicPr>
          <p:cNvPr id="39940" name="Picture 4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88640"/>
            <a:ext cx="2218119" cy="3430690"/>
          </a:xfrm>
          <a:prstGeom prst="rect">
            <a:avLst/>
          </a:prstGeom>
          <a:noFill/>
        </p:spPr>
      </p:pic>
      <p:pic>
        <p:nvPicPr>
          <p:cNvPr id="39942" name="Picture 6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32656"/>
            <a:ext cx="2232248" cy="3388056"/>
          </a:xfrm>
          <a:prstGeom prst="rect">
            <a:avLst/>
          </a:prstGeom>
          <a:noFill/>
        </p:spPr>
      </p:pic>
      <p:pic>
        <p:nvPicPr>
          <p:cNvPr id="39944" name="Picture 8" descr="Súvisiaci obrázo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140968"/>
            <a:ext cx="2532300" cy="3463844"/>
          </a:xfrm>
          <a:prstGeom prst="rect">
            <a:avLst/>
          </a:prstGeom>
          <a:noFill/>
        </p:spPr>
      </p:pic>
      <p:pic>
        <p:nvPicPr>
          <p:cNvPr id="39946" name="Picture 10" descr="Súvisiaci obrázo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851391"/>
            <a:ext cx="2007518" cy="3006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 smtClean="0"/>
              <a:t>Zakladateľ slovenskej realistickej drámy</a:t>
            </a:r>
            <a:endParaRPr lang="sk-SK" dirty="0"/>
          </a:p>
        </p:txBody>
      </p:sp>
      <p:pic>
        <p:nvPicPr>
          <p:cNvPr id="9218" name="Picture 2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708920"/>
            <a:ext cx="2627784" cy="3621603"/>
          </a:xfrm>
          <a:prstGeom prst="rect">
            <a:avLst/>
          </a:prstGeom>
          <a:noFill/>
        </p:spPr>
      </p:pic>
      <p:pic>
        <p:nvPicPr>
          <p:cNvPr id="9220" name="Picture 4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96752"/>
            <a:ext cx="2562225" cy="4248151"/>
          </a:xfrm>
          <a:prstGeom prst="rect">
            <a:avLst/>
          </a:prstGeom>
          <a:noFill/>
        </p:spPr>
      </p:pic>
      <p:pic>
        <p:nvPicPr>
          <p:cNvPr id="9222" name="Picture 6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484784"/>
            <a:ext cx="2650452" cy="3816424"/>
          </a:xfrm>
          <a:prstGeom prst="rect">
            <a:avLst/>
          </a:prstGeom>
          <a:noFill/>
        </p:spPr>
      </p:pic>
      <p:pic>
        <p:nvPicPr>
          <p:cNvPr id="9224" name="Picture 8" descr="Výsledok vyhľadávania obrázkov pre dopyt tajovský knih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221088"/>
            <a:ext cx="1871737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k-SK" dirty="0" smtClean="0"/>
              <a:t>* 18. 10. 1874 v Tajove </a:t>
            </a:r>
            <a:r>
              <a:rPr lang="sk-SK" sz="2000" dirty="0" smtClean="0"/>
              <a:t>(Banská Bystrica, </a:t>
            </a:r>
            <a:r>
              <a:rPr lang="sk-SK" sz="2000" dirty="0" err="1" smtClean="0"/>
              <a:t>Horehronie</a:t>
            </a:r>
            <a:r>
              <a:rPr lang="sk-SK" sz="2000" dirty="0" smtClean="0"/>
              <a:t>)</a:t>
            </a:r>
          </a:p>
          <a:p>
            <a:r>
              <a:rPr lang="sk-SK" dirty="0"/>
              <a:t>S</a:t>
            </a:r>
            <a:r>
              <a:rPr lang="sk-SK" dirty="0" smtClean="0"/>
              <a:t>lovenský prozaik, dramatik, básnik, redaktor, učiteľ, úradník, politik.</a:t>
            </a:r>
          </a:p>
          <a:p>
            <a:r>
              <a:rPr lang="sk-SK" dirty="0"/>
              <a:t>Pseudonymy: Gregor-Tajovský, </a:t>
            </a:r>
            <a:r>
              <a:rPr lang="sk-SK" dirty="0" err="1"/>
              <a:t>Greško</a:t>
            </a:r>
            <a:r>
              <a:rPr lang="sk-SK" dirty="0"/>
              <a:t>, </a:t>
            </a:r>
            <a:r>
              <a:rPr lang="sk-SK" dirty="0" err="1"/>
              <a:t>Grigorievič</a:t>
            </a:r>
            <a:r>
              <a:rPr lang="sk-SK" dirty="0"/>
              <a:t>, </a:t>
            </a:r>
            <a:r>
              <a:rPr lang="sk-SK" dirty="0" err="1"/>
              <a:t>Izäslav</a:t>
            </a:r>
            <a:r>
              <a:rPr lang="sk-SK" dirty="0"/>
              <a:t>, Jano z Dohnian, J. G. Tajovský, Jozef Slovák, Kaprál, M. Žiarsky, </a:t>
            </a:r>
            <a:r>
              <a:rPr lang="sk-SK" dirty="0" err="1"/>
              <a:t>Podsokolovský</a:t>
            </a:r>
            <a:endParaRPr lang="sk-SK" dirty="0" smtClean="0"/>
          </a:p>
          <a:p>
            <a:r>
              <a:rPr lang="sk-SK" dirty="0" smtClean="0"/>
              <a:t>Vedúca osobnosť druhej vlny literárneho realizmu.</a:t>
            </a:r>
          </a:p>
          <a:p>
            <a:r>
              <a:rPr lang="sk-SK" dirty="0" smtClean="0"/>
              <a:t>Zakladateľ slovenskej realistickej drámy. </a:t>
            </a:r>
          </a:p>
          <a:p>
            <a:r>
              <a:rPr lang="sk-SK" dirty="0" smtClean="0"/>
              <a:t>Rodičia: František Alojz Gregor a Anna rod. </a:t>
            </a:r>
            <a:r>
              <a:rPr lang="sk-SK" dirty="0" err="1" smtClean="0"/>
              <a:t>Grešková</a:t>
            </a:r>
            <a:endParaRPr lang="sk-SK" dirty="0" smtClean="0"/>
          </a:p>
          <a:p>
            <a:r>
              <a:rPr lang="sk-SK" dirty="0" smtClean="0"/>
              <a:t>Súrodenci: 7 bratov a 2 sestry</a:t>
            </a:r>
          </a:p>
          <a:p>
            <a:r>
              <a:rPr lang="sk-SK" dirty="0" smtClean="0"/>
              <a:t>Najstaršie dieťa v početnej rodine, detstvo strávil u starých rodičov </a:t>
            </a:r>
            <a:r>
              <a:rPr lang="sk-SK" dirty="0" err="1" smtClean="0"/>
              <a:t>Greškovcov</a:t>
            </a:r>
            <a:r>
              <a:rPr lang="sk-SK" dirty="0" smtClean="0"/>
              <a:t>.</a:t>
            </a:r>
          </a:p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Jozef Alojz Gregor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Črty</a:t>
            </a:r>
          </a:p>
          <a:p>
            <a:r>
              <a:rPr lang="sk-SK" dirty="0" smtClean="0"/>
              <a:t>Fejtóny</a:t>
            </a:r>
          </a:p>
          <a:p>
            <a:r>
              <a:rPr lang="sk-SK" dirty="0" smtClean="0"/>
              <a:t>Novely</a:t>
            </a:r>
          </a:p>
          <a:p>
            <a:r>
              <a:rPr lang="sk-SK" dirty="0" smtClean="0"/>
              <a:t>Medailóny</a:t>
            </a:r>
          </a:p>
          <a:p>
            <a:r>
              <a:rPr lang="sk-SK" dirty="0" smtClean="0"/>
              <a:t>Nekrológy</a:t>
            </a:r>
          </a:p>
          <a:p>
            <a:r>
              <a:rPr lang="sk-SK" dirty="0" smtClean="0"/>
              <a:t>Politické články</a:t>
            </a:r>
          </a:p>
          <a:p>
            <a:r>
              <a:rPr lang="sk-SK" dirty="0" smtClean="0"/>
              <a:t>Preklady 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Ďalšia tvorba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k-SK" dirty="0" smtClean="0"/>
              <a:t>Vrúcne miloval svoj rodný kraj, Slovensko a jeho ľud, mal dobrý vzťah k bratskému českému národu, bol účastníkom boja za vznik spoločného československého štátu.</a:t>
            </a:r>
          </a:p>
          <a:p>
            <a:r>
              <a:rPr lang="sk-SK" dirty="0" smtClean="0"/>
              <a:t>Odmietol nacionalizmus a fašizmus. 14.3.1939 - spolu s priateľom J. Jesenským </a:t>
            </a:r>
          </a:p>
          <a:p>
            <a:pPr>
              <a:buNone/>
            </a:pPr>
            <a:r>
              <a:rPr lang="sk-SK" dirty="0" smtClean="0"/>
              <a:t>   podpísali výzvu slovenskému snemu,</a:t>
            </a:r>
          </a:p>
          <a:p>
            <a:pPr>
              <a:buNone/>
            </a:pPr>
            <a:r>
              <a:rPr lang="sk-SK" dirty="0"/>
              <a:t> </a:t>
            </a:r>
            <a:r>
              <a:rPr lang="sk-SK" dirty="0" smtClean="0"/>
              <a:t>  v ktorej bolo uvedené: „Pamätajte, že</a:t>
            </a:r>
          </a:p>
          <a:p>
            <a:pPr>
              <a:buNone/>
            </a:pPr>
            <a:r>
              <a:rPr lang="sk-SK" dirty="0" smtClean="0"/>
              <a:t>   Česi to boli, ktorí nám Slovákom </a:t>
            </a:r>
          </a:p>
          <a:p>
            <a:pPr>
              <a:buNone/>
            </a:pPr>
            <a:r>
              <a:rPr lang="sk-SK" dirty="0" smtClean="0"/>
              <a:t>   pomáhali v najhorších osudových </a:t>
            </a:r>
          </a:p>
          <a:p>
            <a:pPr>
              <a:buNone/>
            </a:pPr>
            <a:r>
              <a:rPr lang="sk-SK" dirty="0" smtClean="0"/>
              <a:t>   chvíľach.“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Tajovský</a:t>
            </a:r>
            <a:r>
              <a:rPr lang="sk-SK" dirty="0" smtClean="0"/>
              <a:t> a ČSR</a:t>
            </a:r>
            <a:endParaRPr lang="sk-SK" dirty="0"/>
          </a:p>
        </p:txBody>
      </p:sp>
      <p:pic>
        <p:nvPicPr>
          <p:cNvPr id="5122" name="Picture 2" descr="Výsledok vyhľadávania obrázkov pre dopyt tajovský legioná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924832"/>
            <a:ext cx="1907704" cy="2933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170" name="Picture 2" descr="Súvisiaci obráz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7"/>
            <a:ext cx="2808312" cy="3797771"/>
          </a:xfrm>
          <a:prstGeom prst="rect">
            <a:avLst/>
          </a:prstGeom>
          <a:noFill/>
        </p:spPr>
      </p:pic>
      <p:pic>
        <p:nvPicPr>
          <p:cNvPr id="7172" name="Picture 4" descr="Výsledok vyhľadávania obrázkov pre dopyt tajovský legioná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473218"/>
            <a:ext cx="5940152" cy="4188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8194" name="Picture 2" descr="Súvisiaci obráz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4331406" cy="5709035"/>
          </a:xfrm>
          <a:prstGeom prst="rect">
            <a:avLst/>
          </a:prstGeom>
          <a:noFill/>
        </p:spPr>
      </p:pic>
      <p:pic>
        <p:nvPicPr>
          <p:cNvPr id="8196" name="Picture 4" descr="Výsledok vyhľadávania obrázkov pre dopyt tajovský legioná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052736"/>
            <a:ext cx="3440632" cy="5574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J. G. </a:t>
            </a:r>
            <a:r>
              <a:rPr lang="sk-SK" dirty="0" err="1" smtClean="0"/>
              <a:t>Tajovský</a:t>
            </a:r>
            <a:r>
              <a:rPr lang="sk-SK" dirty="0" smtClean="0"/>
              <a:t> zomrel 20.5.1940 v Bratislave.</a:t>
            </a:r>
          </a:p>
          <a:p>
            <a:r>
              <a:rPr lang="sk-SK" dirty="0" smtClean="0"/>
              <a:t>Hana Gregorová sa odsťahovala ku svojej dcére do Prahy. </a:t>
            </a:r>
          </a:p>
          <a:p>
            <a:r>
              <a:rPr lang="sk-SK" dirty="0" smtClean="0"/>
              <a:t>Manžela pochovala na </a:t>
            </a:r>
            <a:r>
              <a:rPr lang="sk-SK" dirty="0" err="1" smtClean="0"/>
              <a:t>tajovskom</a:t>
            </a:r>
            <a:r>
              <a:rPr lang="sk-SK" dirty="0" smtClean="0"/>
              <a:t> cintoríne. 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Koniec života</a:t>
            </a:r>
            <a:endParaRPr lang="sk-SK" dirty="0"/>
          </a:p>
        </p:txBody>
      </p:sp>
      <p:pic>
        <p:nvPicPr>
          <p:cNvPr id="5122" name="Picture 2" descr="Súvisiaci obráz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356992"/>
            <a:ext cx="5356074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Vnúčatá  JGT</a:t>
            </a:r>
            <a:endParaRPr lang="sk-SK" dirty="0"/>
          </a:p>
        </p:txBody>
      </p:sp>
      <p:pic>
        <p:nvPicPr>
          <p:cNvPr id="30722" name="Picture 2" descr="Vnukom Tajovskéh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6947991" cy="3908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k-SK" dirty="0" smtClean="0"/>
              <a:t>Najstarší Milan Prášil (1937) - </a:t>
            </a:r>
            <a:r>
              <a:rPr lang="sk-SK" dirty="0" smtClean="0"/>
              <a:t>špecialista </a:t>
            </a:r>
            <a:r>
              <a:rPr lang="sk-SK" dirty="0" smtClean="0"/>
              <a:t>na lasery. </a:t>
            </a:r>
          </a:p>
          <a:p>
            <a:r>
              <a:rPr lang="sk-SK" dirty="0" smtClean="0"/>
              <a:t>Vladimír Prášil (1938) - odborník na oceľové konštrukcie a ľahké obvodové plášte (sklo-hliník). V Prahe je množstvo budov, na ktorých sa podieľal. </a:t>
            </a:r>
          </a:p>
          <a:p>
            <a:r>
              <a:rPr lang="sk-SK" dirty="0" err="1" smtClean="0"/>
              <a:t>Tatjana</a:t>
            </a:r>
            <a:r>
              <a:rPr lang="sk-SK" dirty="0" smtClean="0"/>
              <a:t> Šišková (1946) - sociologička. </a:t>
            </a:r>
            <a:r>
              <a:rPr lang="sk-SK" dirty="0" smtClean="0"/>
              <a:t>Zameriava sa na </a:t>
            </a:r>
            <a:r>
              <a:rPr lang="sk-SK" dirty="0" smtClean="0"/>
              <a:t>mediácie</a:t>
            </a:r>
            <a:r>
              <a:rPr lang="sk-SK" dirty="0" smtClean="0"/>
              <a:t>, pomáha ľuďom, ktorí sa </a:t>
            </a:r>
            <a:r>
              <a:rPr lang="sk-SK" dirty="0" smtClean="0"/>
              <a:t>rozvádzajú. </a:t>
            </a:r>
            <a:r>
              <a:rPr lang="sk-SK" smtClean="0"/>
              <a:t>Vedie </a:t>
            </a:r>
            <a:r>
              <a:rPr lang="sk-SK" dirty="0" smtClean="0"/>
              <a:t>Asociáciu </a:t>
            </a:r>
            <a:r>
              <a:rPr lang="sk-SK" dirty="0" err="1" smtClean="0"/>
              <a:t>mediátorov</a:t>
            </a:r>
            <a:r>
              <a:rPr lang="sk-SK" dirty="0" smtClean="0"/>
              <a:t> ČR. </a:t>
            </a:r>
          </a:p>
          <a:p>
            <a:r>
              <a:rPr lang="sk-SK" dirty="0" smtClean="0"/>
              <a:t>Najmladší </a:t>
            </a:r>
            <a:r>
              <a:rPr lang="sk-SK" dirty="0" err="1" smtClean="0"/>
              <a:t>Ilja</a:t>
            </a:r>
            <a:r>
              <a:rPr lang="sk-SK" dirty="0" smtClean="0"/>
              <a:t> Tom Prášil (1951) - biológ, pracuje vo Výskumnom ústave rastlinnej výroby.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Vnúčatá JGT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k-SK" dirty="0" smtClean="0">
                <a:hlinkClick r:id="rId2"/>
              </a:rPr>
              <a:t>https://blog.martinus.sk/2010/07/jozef-gregor-tajovsky-%E2%80%93-tupitel-naroda</a:t>
            </a:r>
            <a:endParaRPr lang="sk-SK" dirty="0" smtClean="0"/>
          </a:p>
          <a:p>
            <a:r>
              <a:rPr lang="sk-SK" dirty="0">
                <a:hlinkClick r:id="rId3"/>
              </a:rPr>
              <a:t>http://</a:t>
            </a:r>
            <a:r>
              <a:rPr lang="sk-SK" dirty="0" smtClean="0">
                <a:hlinkClick r:id="rId3"/>
              </a:rPr>
              <a:t>www.jozefmurgas.sk/jozef-gregor-tajovsky-zivotopis</a:t>
            </a:r>
            <a:endParaRPr lang="sk-SK" dirty="0" smtClean="0"/>
          </a:p>
          <a:p>
            <a:r>
              <a:rPr lang="sk-SK" dirty="0">
                <a:hlinkClick r:id="rId4"/>
              </a:rPr>
              <a:t>https://</a:t>
            </a:r>
            <a:r>
              <a:rPr lang="sk-SK" dirty="0" smtClean="0">
                <a:hlinkClick r:id="rId4"/>
              </a:rPr>
              <a:t>www.litcentrum.sk/autor/jozef-gregor-tajovsky/zivotopis-autora</a:t>
            </a:r>
            <a:endParaRPr lang="sk-SK" dirty="0" smtClean="0"/>
          </a:p>
          <a:p>
            <a:r>
              <a:rPr lang="sk-SK" dirty="0">
                <a:hlinkClick r:id="rId5"/>
              </a:rPr>
              <a:t>https://www.obectajov.sk/pamatny-dom-tajovskeho</a:t>
            </a:r>
            <a:r>
              <a:rPr lang="sk-SK" dirty="0" smtClean="0">
                <a:hlinkClick r:id="rId5"/>
              </a:rPr>
              <a:t>/</a:t>
            </a:r>
            <a:endParaRPr lang="sk-SK" dirty="0"/>
          </a:p>
          <a:p>
            <a:r>
              <a:rPr lang="sk-SK" dirty="0" smtClean="0">
                <a:hlinkClick r:id="rId6"/>
              </a:rPr>
              <a:t>https://sk.wikipedia.org/wiki/Jozef_Gregor_Tajovsk%C3%BD</a:t>
            </a:r>
            <a:endParaRPr lang="sk-SK" dirty="0" smtClean="0"/>
          </a:p>
          <a:p>
            <a:r>
              <a:rPr lang="sk-SK" dirty="0" smtClean="0">
                <a:hlinkClick r:id="rId7"/>
              </a:rPr>
              <a:t>https://zlatyfond.sme.sk/dielo/72/Tajovsky_Rodny-dom/1</a:t>
            </a:r>
            <a:endParaRPr lang="sk-SK" dirty="0" smtClean="0"/>
          </a:p>
          <a:p>
            <a:r>
              <a:rPr lang="sk-SK" dirty="0" smtClean="0">
                <a:hlinkClick r:id="rId8"/>
              </a:rPr>
              <a:t>http://prvezeny.sk/gregorova-2/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Zdroje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Rodný dom</a:t>
            </a:r>
            <a:endParaRPr lang="sk-SK" dirty="0"/>
          </a:p>
        </p:txBody>
      </p:sp>
      <p:pic>
        <p:nvPicPr>
          <p:cNvPr id="4098" name="Picture 2" descr="slovenský prozaik, dramatik, básnik, redak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2880320" cy="4245341"/>
          </a:xfrm>
          <a:prstGeom prst="rect">
            <a:avLst/>
          </a:prstGeom>
          <a:noFill/>
        </p:spPr>
      </p:pic>
      <p:pic>
        <p:nvPicPr>
          <p:cNvPr id="4100" name="Picture 4" descr="https://upload.wikimedia.org/wikipedia/commons/a/ac/Tajovsky-Rodny-dom-Taj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7741" y="188640"/>
            <a:ext cx="5666259" cy="3496202"/>
          </a:xfrm>
          <a:prstGeom prst="rect">
            <a:avLst/>
          </a:prstGeom>
          <a:noFill/>
        </p:spPr>
      </p:pic>
      <p:pic>
        <p:nvPicPr>
          <p:cNvPr id="4102" name="Picture 6" descr="https://upload.wikimedia.org/wikipedia/commons/thumb/c/c6/Tajov_-_rodn%C3%BD_dom_J._Gregora_Tajovsk%C3%A9ho.JPG/220px-Tajov_-_rodn%C3%BD_dom_J._Gregora_Tajovsk%C3%A9h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861048"/>
            <a:ext cx="2880320" cy="2683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Ľudová škola v rodnom Tajove.</a:t>
            </a:r>
          </a:p>
          <a:p>
            <a:r>
              <a:rPr lang="sk-SK" dirty="0" smtClean="0"/>
              <a:t>Meštianska škola v Banskej Bystrici (1886 – 1889). </a:t>
            </a:r>
          </a:p>
          <a:p>
            <a:r>
              <a:rPr lang="sk-SK" dirty="0" smtClean="0"/>
              <a:t>Učiteľský ústav v Kláštore pod Znievom (1889 – 1893). </a:t>
            </a:r>
          </a:p>
          <a:p>
            <a:r>
              <a:rPr lang="sk-SK" dirty="0" smtClean="0"/>
              <a:t>Obchodná akadémia v Prahe (1898 – 1900)- štúdium podporené Československou jednotou.</a:t>
            </a:r>
          </a:p>
          <a:p>
            <a:r>
              <a:rPr lang="sk-SK" dirty="0" smtClean="0"/>
              <a:t>Člen spolku Detvan, zblíženie s hlasistami a českými realistami.</a:t>
            </a:r>
          </a:p>
          <a:p>
            <a:endParaRPr lang="sk-SK" dirty="0" smtClean="0"/>
          </a:p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Vzdelávanie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 smtClean="0"/>
              <a:t>Učiteľ v Banskej Bystrici, Hornej Lehote, Kolároviciach, Dohňanoch, </a:t>
            </a:r>
            <a:r>
              <a:rPr lang="sk-SK" dirty="0" err="1" smtClean="0"/>
              <a:t>Lopeji</a:t>
            </a:r>
            <a:r>
              <a:rPr lang="sk-SK" dirty="0" smtClean="0"/>
              <a:t>, Pohorelej, </a:t>
            </a:r>
          </a:p>
          <a:p>
            <a:pPr>
              <a:buNone/>
            </a:pPr>
            <a:r>
              <a:rPr lang="sk-SK" dirty="0" smtClean="0"/>
              <a:t>  </a:t>
            </a:r>
            <a:r>
              <a:rPr lang="sk-SK" dirty="0" err="1" smtClean="0"/>
              <a:t>Podlaviciach</a:t>
            </a:r>
            <a:r>
              <a:rPr lang="sk-SK" dirty="0" smtClean="0"/>
              <a:t> - väčšinou sa nezhodol s vrchnosťou (cirkevnou alebo štátnou) pre národné presvedčenie.</a:t>
            </a:r>
          </a:p>
          <a:p>
            <a:r>
              <a:rPr lang="sk-SK" dirty="0" smtClean="0"/>
              <a:t>Vidiecka ľudová banka, </a:t>
            </a:r>
            <a:r>
              <a:rPr lang="sk-SK" dirty="0" err="1" smtClean="0"/>
              <a:t>Tatrabanka</a:t>
            </a:r>
            <a:r>
              <a:rPr lang="sk-SK" dirty="0" smtClean="0"/>
              <a:t> </a:t>
            </a:r>
          </a:p>
          <a:p>
            <a:r>
              <a:rPr lang="sk-SK" dirty="0" smtClean="0"/>
              <a:t>Redaktor v Ľudových novinách, Národnom </a:t>
            </a:r>
            <a:r>
              <a:rPr lang="sk-SK" dirty="0" err="1" smtClean="0"/>
              <a:t>hlásniku</a:t>
            </a:r>
            <a:r>
              <a:rPr lang="sk-SK" dirty="0" smtClean="0"/>
              <a:t>.</a:t>
            </a:r>
          </a:p>
          <a:p>
            <a:r>
              <a:rPr lang="sk-SK" dirty="0" smtClean="0"/>
              <a:t>Tajomník Klubu SNS v Martine.</a:t>
            </a:r>
          </a:p>
          <a:p>
            <a:endParaRPr lang="sk-SK" dirty="0" smtClean="0"/>
          </a:p>
          <a:p>
            <a:endParaRPr lang="sk-SK" dirty="0" smtClean="0"/>
          </a:p>
          <a:p>
            <a:pPr>
              <a:buNone/>
            </a:pP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Pôsobenie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25602" name="Picture 2" descr="Výsledok vyhľadávania obrázkov pre dopyt tajovsk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054524" cy="4292600"/>
          </a:xfrm>
          <a:prstGeom prst="rect">
            <a:avLst/>
          </a:prstGeom>
          <a:noFill/>
        </p:spPr>
      </p:pic>
      <p:pic>
        <p:nvPicPr>
          <p:cNvPr id="25604" name="Picture 4" descr="Výsledok vyhľadávania obrázkov pre dopyt tajovsk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2197" y="188640"/>
            <a:ext cx="3358276" cy="4320480"/>
          </a:xfrm>
          <a:prstGeom prst="rect">
            <a:avLst/>
          </a:prstGeom>
          <a:noFill/>
        </p:spPr>
      </p:pic>
      <p:sp>
        <p:nvSpPr>
          <p:cNvPr id="25606" name="AutoShape 6" descr="Výsledok vyhľadávania obrázkov pre dopyt tajovsk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25608" name="Picture 8" descr="Súvisiaci obráz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109832"/>
            <a:ext cx="2736304" cy="3748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 smtClean="0"/>
              <a:t>V r. 1901, počas zamestnania v Tatra banke v Martine, sa zblížil s A. </a:t>
            </a:r>
            <a:r>
              <a:rPr lang="sk-SK" dirty="0" err="1" smtClean="0"/>
              <a:t>Halašom</a:t>
            </a:r>
            <a:r>
              <a:rPr lang="sk-SK" dirty="0" smtClean="0"/>
              <a:t>. Chodil s ním po slovenských dedinách zbierať piesne a „starinu“ pre Muzeálnu slovenskú spoločnosť.</a:t>
            </a:r>
          </a:p>
          <a:p>
            <a:r>
              <a:rPr lang="sk-SK" dirty="0" smtClean="0"/>
              <a:t>R. 1905 – väzenie v Ružomberku za spoluautorstvo kritického článku proti maďarským hercom </a:t>
            </a:r>
            <a:r>
              <a:rPr lang="sk-SK" i="1" dirty="0" smtClean="0"/>
              <a:t>Ľudia bez hanby. </a:t>
            </a:r>
            <a:r>
              <a:rPr lang="sk-SK" dirty="0" smtClean="0"/>
              <a:t>Na stanici v Martine ho po prepustení medzi inými podporovateľmi čakala aj Hana </a:t>
            </a:r>
            <a:r>
              <a:rPr lang="sk-SK" dirty="0" err="1" smtClean="0"/>
              <a:t>Lilgová</a:t>
            </a:r>
            <a:r>
              <a:rPr lang="sk-SK" dirty="0" smtClean="0"/>
              <a:t>.</a:t>
            </a:r>
          </a:p>
          <a:p>
            <a:r>
              <a:rPr lang="sk-SK" i="1" dirty="0" smtClean="0"/>
              <a:t>„Vydám sa za Vás, aby žiť mohla duševnejšie a že ste spisovateľ. Teším sa na čítanie kníh vo Vašom dome.“</a:t>
            </a:r>
          </a:p>
          <a:p>
            <a:endParaRPr lang="sk-SK" dirty="0" smtClean="0"/>
          </a:p>
          <a:p>
            <a:endParaRPr lang="sk-SK" i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Pronárodné aktivity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000" dirty="0" smtClean="0"/>
              <a:t>V r. 1907 sa v Nadlaku (Rumunsko) oženil s Hanou </a:t>
            </a:r>
            <a:r>
              <a:rPr lang="sk-SK" sz="2000" dirty="0" err="1" smtClean="0"/>
              <a:t>Lilgovou</a:t>
            </a:r>
            <a:r>
              <a:rPr lang="sk-SK" sz="2000" dirty="0" smtClean="0"/>
              <a:t> (30.1.1885, Martin -11.12.1958, Praha) </a:t>
            </a:r>
          </a:p>
          <a:p>
            <a:r>
              <a:rPr lang="sk-SK" sz="2000" dirty="0" smtClean="0"/>
              <a:t>Slovenská spisovateľka, ochotnícka herečka, osvetová pracovníčka a obhajkyňa emancipačných snáh žien.</a:t>
            </a:r>
            <a:endParaRPr lang="sk-SK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 smtClean="0"/>
              <a:t>Manželka</a:t>
            </a:r>
            <a:endParaRPr lang="sk-SK" dirty="0"/>
          </a:p>
        </p:txBody>
      </p:sp>
      <p:pic>
        <p:nvPicPr>
          <p:cNvPr id="2050" name="Picture 2" descr="Hana Gregorov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52936"/>
            <a:ext cx="1410823" cy="1656184"/>
          </a:xfrm>
          <a:prstGeom prst="rect">
            <a:avLst/>
          </a:prstGeom>
          <a:noFill/>
        </p:spPr>
      </p:pic>
      <p:pic>
        <p:nvPicPr>
          <p:cNvPr id="2052" name="Picture 4" descr="Výsledok vyhľadávania obrázkov pre dopyt gregorová  lilgová ha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924944"/>
            <a:ext cx="2235958" cy="3600400"/>
          </a:xfrm>
          <a:prstGeom prst="rect">
            <a:avLst/>
          </a:prstGeom>
          <a:noFill/>
        </p:spPr>
      </p:pic>
      <p:pic>
        <p:nvPicPr>
          <p:cNvPr id="2054" name="Picture 6" descr="Výsledok vyhľadávania obrázkov pre dopyt gregorová  lilgová ha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924944"/>
            <a:ext cx="3189756" cy="3643684"/>
          </a:xfrm>
          <a:prstGeom prst="rect">
            <a:avLst/>
          </a:prstGeom>
          <a:noFill/>
        </p:spPr>
      </p:pic>
      <p:pic>
        <p:nvPicPr>
          <p:cNvPr id="2056" name="Picture 8" descr="http://prvezeny.sk/wp-content/uploads/2019/05/gregorova-portrety-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149080"/>
            <a:ext cx="1682278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 smtClean="0"/>
              <a:t> Venovali sa osvetovej práci.</a:t>
            </a:r>
          </a:p>
          <a:p>
            <a:r>
              <a:rPr lang="sk-SK" dirty="0" smtClean="0"/>
              <a:t> Počas pôsobenia JGT v Martine sa Hana angažovala v spolku Živena. Spolupracovala pri organizovaní literárnych a hudobných večerov, prednášok a diskusií.</a:t>
            </a:r>
          </a:p>
          <a:p>
            <a:r>
              <a:rPr lang="sk-SK" dirty="0" smtClean="0"/>
              <a:t>S. H. </a:t>
            </a:r>
            <a:r>
              <a:rPr lang="sk-SK" dirty="0" err="1" smtClean="0"/>
              <a:t>Vajanský</a:t>
            </a:r>
            <a:r>
              <a:rPr lang="sk-SK" dirty="0" smtClean="0"/>
              <a:t> a J. Škultéty, ale aj mnohé ženy neskrývali pohoršenie. </a:t>
            </a:r>
          </a:p>
          <a:p>
            <a:r>
              <a:rPr lang="sk-SK" dirty="0" smtClean="0"/>
              <a:t>JGT podporoval svoju manželku v jej túžbe po vzdelaní. </a:t>
            </a:r>
          </a:p>
          <a:p>
            <a:r>
              <a:rPr lang="sk-SK" dirty="0" smtClean="0"/>
              <a:t>Spoločenská angažovanosť manželov sa rozvíjala aj v prvej Československej republike.</a:t>
            </a:r>
          </a:p>
          <a:p>
            <a:r>
              <a:rPr lang="sk-SK" dirty="0" smtClean="0">
                <a:hlinkClick r:id="rId2"/>
              </a:rPr>
              <a:t>http://prvezeny.sk/gregorova-2/</a:t>
            </a:r>
            <a:r>
              <a:rPr lang="sk-SK" dirty="0" smtClean="0"/>
              <a:t> 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Mladomanželia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la">
  <a:themeElements>
    <a:clrScheme name="Arkád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Hal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al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363</TotalTime>
  <Words>598</Words>
  <Application>Microsoft Office PowerPoint</Application>
  <PresentationFormat>Prezentácia na obrazovke (4:3)</PresentationFormat>
  <Paragraphs>110</Paragraphs>
  <Slides>27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27</vt:i4>
      </vt:variant>
    </vt:vector>
  </HeadingPairs>
  <TitlesOfParts>
    <vt:vector size="32" baseType="lpstr">
      <vt:lpstr>Lucida Sans Unicode</vt:lpstr>
      <vt:lpstr>Verdana</vt:lpstr>
      <vt:lpstr>Wingdings 2</vt:lpstr>
      <vt:lpstr>Wingdings 3</vt:lpstr>
      <vt:lpstr>Hala</vt:lpstr>
      <vt:lpstr>Jozef Gregor Tajovský</vt:lpstr>
      <vt:lpstr>Jozef Alojz Gregor</vt:lpstr>
      <vt:lpstr>Rodný dom</vt:lpstr>
      <vt:lpstr>Vzdelávanie</vt:lpstr>
      <vt:lpstr>Pôsobenie</vt:lpstr>
      <vt:lpstr>Prezentácia programu PowerPoint</vt:lpstr>
      <vt:lpstr>Pronárodné aktivity</vt:lpstr>
      <vt:lpstr>Manželka</vt:lpstr>
      <vt:lpstr>Mladomanželia</vt:lpstr>
      <vt:lpstr>Rodina</vt:lpstr>
      <vt:lpstr>Rodina </vt:lpstr>
      <vt:lpstr>1. svetová vojna</vt:lpstr>
      <vt:lpstr>Československé légie</vt:lpstr>
      <vt:lpstr>Tvorba</vt:lpstr>
      <vt:lpstr>Tvorba</vt:lpstr>
      <vt:lpstr>Autobiograficky ladené poviedky</vt:lpstr>
      <vt:lpstr>„Chlebové“ poviedky</vt:lpstr>
      <vt:lpstr>Prezentácia programu PowerPoint</vt:lpstr>
      <vt:lpstr>Zakladateľ slovenskej realistickej drámy</vt:lpstr>
      <vt:lpstr>Ďalšia tvorba</vt:lpstr>
      <vt:lpstr>Tajovský a ČSR</vt:lpstr>
      <vt:lpstr>Prezentácia programu PowerPoint</vt:lpstr>
      <vt:lpstr>Prezentácia programu PowerPoint</vt:lpstr>
      <vt:lpstr>Koniec života</vt:lpstr>
      <vt:lpstr>Vnúčatá  JGT</vt:lpstr>
      <vt:lpstr>Vnúčatá JGT</vt:lpstr>
      <vt:lpstr>Zdroje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Jozef Gregor Tajovský</dc:title>
  <dc:creator>Ďuri</dc:creator>
  <cp:lastModifiedBy>KVČ</cp:lastModifiedBy>
  <cp:revision>60</cp:revision>
  <dcterms:created xsi:type="dcterms:W3CDTF">2019-10-21T16:22:34Z</dcterms:created>
  <dcterms:modified xsi:type="dcterms:W3CDTF">2020-05-15T12:40:46Z</dcterms:modified>
</cp:coreProperties>
</file>